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Lato" panose="020B0604020202020204" charset="0"/>
      <p:regular r:id="rId22"/>
      <p:bold r:id="rId23"/>
      <p:italic r:id="rId24"/>
      <p:boldItalic r:id="rId25"/>
    </p:embeddedFont>
    <p:embeddedFont>
      <p:font typeface="Raleway" panose="020B060402020202020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432"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052577e922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052577e922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052577e922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052577e922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05bfb8434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05bfb8434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052577e922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052577e922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05bfb84349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05bfb8434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052577e922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052577e922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052577e922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052577e922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052577e922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052577e922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052577e922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052577e922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052577e922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052577e922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05bfb843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05bfb843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52577e922_2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052577e922_2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052577e922_2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052577e922_2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052577e922_2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1052577e922_2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1052577e922_2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1052577e922_2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052577e922_0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1052577e922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a:solidFill>
                  <a:schemeClr val="dk1"/>
                </a:solidFill>
              </a:rPr>
              <a:t>Social media is a powerful modern technology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052577e922_2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1052577e922_2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052577e922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1052577e92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3"/>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22" name="Google Shape;22;p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29" name="Google Shape;29;p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0" name="Google Shape;30;p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5"/>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37" name="Google Shape;37;p5"/>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8" name="Google Shape;38;p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9" name="Google Shape;39;p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6"/>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46" name="Google Shape;46;p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7"/>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53" name="Google Shape;53;p7"/>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54" name="Google Shape;54;p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8"/>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60" name="Google Shape;60;p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9"/>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a:endParaRPr/>
          </a:p>
        </p:txBody>
      </p:sp>
      <p:sp>
        <p:nvSpPr>
          <p:cNvPr id="67" name="Google Shape;67;p9"/>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68" name="Google Shape;68;p9"/>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69" name="Google Shape;69;p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0"/>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300"/>
              <a:buNone/>
              <a:defRPr/>
            </a:lvl1pPr>
          </a:lstStyle>
          <a:p>
            <a:endParaRPr/>
          </a:p>
        </p:txBody>
      </p:sp>
      <p:sp>
        <p:nvSpPr>
          <p:cNvPr id="72" name="Google Shape;72;p10"/>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 name="Google Shape;77;p11"/>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0"/>
              </a:spcBef>
              <a:spcAft>
                <a:spcPts val="0"/>
              </a:spcAft>
              <a:buClr>
                <a:schemeClr val="lt1"/>
              </a:buClr>
              <a:buSzPts val="1100"/>
              <a:buChar char="○"/>
              <a:defRPr>
                <a:solidFill>
                  <a:schemeClr val="lt1"/>
                </a:solidFill>
              </a:defRPr>
            </a:lvl2pPr>
            <a:lvl3pPr marL="1371600" lvl="2" indent="-298450">
              <a:spcBef>
                <a:spcPts val="0"/>
              </a:spcBef>
              <a:spcAft>
                <a:spcPts val="0"/>
              </a:spcAft>
              <a:buClr>
                <a:schemeClr val="lt1"/>
              </a:buClr>
              <a:buSzPts val="1100"/>
              <a:buChar char="■"/>
              <a:defRPr>
                <a:solidFill>
                  <a:schemeClr val="lt1"/>
                </a:solidFill>
              </a:defRPr>
            </a:lvl3pPr>
            <a:lvl4pPr marL="1828800" lvl="3" indent="-298450">
              <a:spcBef>
                <a:spcPts val="0"/>
              </a:spcBef>
              <a:spcAft>
                <a:spcPts val="0"/>
              </a:spcAft>
              <a:buClr>
                <a:schemeClr val="lt1"/>
              </a:buClr>
              <a:buSzPts val="1100"/>
              <a:buChar char="●"/>
              <a:defRPr>
                <a:solidFill>
                  <a:schemeClr val="lt1"/>
                </a:solidFill>
              </a:defRPr>
            </a:lvl4pPr>
            <a:lvl5pPr marL="2286000" lvl="4" indent="-298450">
              <a:spcBef>
                <a:spcPts val="0"/>
              </a:spcBef>
              <a:spcAft>
                <a:spcPts val="0"/>
              </a:spcAft>
              <a:buClr>
                <a:schemeClr val="lt1"/>
              </a:buClr>
              <a:buSzPts val="1100"/>
              <a:buChar char="○"/>
              <a:defRPr>
                <a:solidFill>
                  <a:schemeClr val="lt1"/>
                </a:solidFill>
              </a:defRPr>
            </a:lvl5pPr>
            <a:lvl6pPr marL="2743200" lvl="5" indent="-298450">
              <a:spcBef>
                <a:spcPts val="0"/>
              </a:spcBef>
              <a:spcAft>
                <a:spcPts val="0"/>
              </a:spcAft>
              <a:buClr>
                <a:schemeClr val="lt1"/>
              </a:buClr>
              <a:buSzPts val="1100"/>
              <a:buChar char="■"/>
              <a:defRPr>
                <a:solidFill>
                  <a:schemeClr val="lt1"/>
                </a:solidFill>
              </a:defRPr>
            </a:lvl6pPr>
            <a:lvl7pPr marL="3200400" lvl="6" indent="-298450">
              <a:spcBef>
                <a:spcPts val="0"/>
              </a:spcBef>
              <a:spcAft>
                <a:spcPts val="0"/>
              </a:spcAft>
              <a:buClr>
                <a:schemeClr val="lt1"/>
              </a:buClr>
              <a:buSzPts val="1100"/>
              <a:buChar char="●"/>
              <a:defRPr>
                <a:solidFill>
                  <a:schemeClr val="lt1"/>
                </a:solidFill>
              </a:defRPr>
            </a:lvl7pPr>
            <a:lvl8pPr marL="3657600" lvl="7" indent="-298450">
              <a:spcBef>
                <a:spcPts val="0"/>
              </a:spcBef>
              <a:spcAft>
                <a:spcPts val="0"/>
              </a:spcAft>
              <a:buClr>
                <a:schemeClr val="lt1"/>
              </a:buClr>
              <a:buSzPts val="1100"/>
              <a:buChar char="○"/>
              <a:defRPr>
                <a:solidFill>
                  <a:schemeClr val="lt1"/>
                </a:solidFill>
              </a:defRPr>
            </a:lvl8pPr>
            <a:lvl9pPr marL="4114800" lvl="8" indent="-298450">
              <a:spcBef>
                <a:spcPts val="0"/>
              </a:spcBef>
              <a:spcAft>
                <a:spcPts val="0"/>
              </a:spcAft>
              <a:buClr>
                <a:schemeClr val="lt1"/>
              </a:buClr>
              <a:buSzPts val="1100"/>
              <a:buChar char="■"/>
              <a:defRPr>
                <a:solidFill>
                  <a:schemeClr val="lt1"/>
                </a:solidFill>
              </a:defRPr>
            </a:lvl9pPr>
          </a:lstStyle>
          <a:p>
            <a:endParaRPr/>
          </a:p>
        </p:txBody>
      </p:sp>
      <p:sp>
        <p:nvSpPr>
          <p:cNvPr id="79" name="Google Shape;79;p1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sz="28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sen-francis/twitter-influence-analysis"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3"/>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Effect of Social Media on Minority Viewpoints </a:t>
            </a:r>
            <a:endParaRPr/>
          </a:p>
        </p:txBody>
      </p:sp>
      <p:sp>
        <p:nvSpPr>
          <p:cNvPr id="87" name="Google Shape;87;p13"/>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Maria Khodak and Sen Francis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How can a group with a minority viewpoint overturn a majority converged idea?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Critical Mass Theory</a:t>
            </a:r>
            <a:endParaRPr/>
          </a:p>
        </p:txBody>
      </p:sp>
      <p:sp>
        <p:nvSpPr>
          <p:cNvPr id="98" name="Google Shape;98;p15"/>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99" name="Google Shape;99;p15"/>
          <p:cNvPicPr preferRelativeResize="0"/>
          <p:nvPr/>
        </p:nvPicPr>
        <p:blipFill>
          <a:blip r:embed="rId3">
            <a:alphaModFix/>
          </a:blip>
          <a:stretch>
            <a:fillRect/>
          </a:stretch>
        </p:blipFill>
        <p:spPr>
          <a:xfrm>
            <a:off x="729442" y="2078875"/>
            <a:ext cx="5914683" cy="2261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rmAutofit fontScale="85000" lnSpcReduction="20000"/>
          </a:bodyPr>
          <a:lstStyle/>
          <a:p>
            <a:pPr marL="0" lvl="0" indent="0" algn="l" rtl="0">
              <a:spcBef>
                <a:spcPts val="0"/>
              </a:spcBef>
              <a:spcAft>
                <a:spcPts val="0"/>
              </a:spcAft>
              <a:buNone/>
            </a:pPr>
            <a:r>
              <a:rPr lang="en"/>
              <a:t>Data over time showing the adoption of the alternative convention. Gray lines express the popularity of the established convention while black is the alternative. On the left, players failed to mobilize while on the right players succeeded.</a:t>
            </a:r>
            <a:endParaRPr/>
          </a:p>
        </p:txBody>
      </p:sp>
      <p:pic>
        <p:nvPicPr>
          <p:cNvPr id="105" name="Google Shape;105;p16"/>
          <p:cNvPicPr preferRelativeResize="0"/>
          <p:nvPr/>
        </p:nvPicPr>
        <p:blipFill>
          <a:blip r:embed="rId3">
            <a:alphaModFix/>
          </a:blip>
          <a:stretch>
            <a:fillRect/>
          </a:stretch>
        </p:blipFill>
        <p:spPr>
          <a:xfrm>
            <a:off x="1829238" y="1133025"/>
            <a:ext cx="5485525" cy="2877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Study Conclusion</a:t>
            </a:r>
            <a:endParaRPr/>
          </a:p>
        </p:txBody>
      </p:sp>
      <p:sp>
        <p:nvSpPr>
          <p:cNvPr id="111" name="Google Shape;111;p17"/>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As percentage of minority population increases, percent reaching minority consensus increases</a:t>
            </a:r>
            <a:endParaRPr/>
          </a:p>
          <a:p>
            <a:pPr marL="457200" lvl="0" indent="-311150" algn="l" rtl="0">
              <a:spcBef>
                <a:spcPts val="0"/>
              </a:spcBef>
              <a:spcAft>
                <a:spcPts val="0"/>
              </a:spcAft>
              <a:buSzPts val="1300"/>
              <a:buChar char="●"/>
            </a:pPr>
            <a:r>
              <a:rPr lang="en"/>
              <a:t>As memory length increases, estimated critical mass point increases</a:t>
            </a:r>
            <a:endParaRPr/>
          </a:p>
          <a:p>
            <a:pPr marL="914400" lvl="0" indent="0" algn="l" rtl="0">
              <a:spcBef>
                <a:spcPts val="1200"/>
              </a:spcBef>
              <a:spcAft>
                <a:spcPts val="1200"/>
              </a:spcAft>
              <a:buNone/>
            </a:pPr>
            <a:endParaRPr/>
          </a:p>
        </p:txBody>
      </p:sp>
      <p:pic>
        <p:nvPicPr>
          <p:cNvPr id="112" name="Google Shape;112;p17"/>
          <p:cNvPicPr preferRelativeResize="0"/>
          <p:nvPr/>
        </p:nvPicPr>
        <p:blipFill>
          <a:blip r:embed="rId3">
            <a:alphaModFix/>
          </a:blip>
          <a:stretch>
            <a:fillRect/>
          </a:stretch>
        </p:blipFill>
        <p:spPr>
          <a:xfrm>
            <a:off x="3219002" y="2736850"/>
            <a:ext cx="2706000" cy="2108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Evaluation of Study</a:t>
            </a:r>
            <a:endParaRPr/>
          </a:p>
        </p:txBody>
      </p:sp>
      <p:sp>
        <p:nvSpPr>
          <p:cNvPr id="118" name="Google Shape;118;p18"/>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Interesting results, powerful to know a minority group can influence the majority with consistent effort</a:t>
            </a:r>
            <a:endParaRPr/>
          </a:p>
          <a:p>
            <a:pPr marL="457200" lvl="0" indent="-311150" algn="l" rtl="0">
              <a:spcBef>
                <a:spcPts val="0"/>
              </a:spcBef>
              <a:spcAft>
                <a:spcPts val="0"/>
              </a:spcAft>
              <a:buSzPts val="1300"/>
              <a:buChar char="●"/>
            </a:pPr>
            <a:r>
              <a:rPr lang="en"/>
              <a:t>Although results prove that the minority group can influence the majority, the applicability of the findings to specific social scenarios is unknown</a:t>
            </a:r>
            <a:endParaRPr/>
          </a:p>
          <a:p>
            <a:pPr marL="914400" lvl="0" indent="0" algn="l" rtl="0">
              <a:spcBef>
                <a:spcPts val="1200"/>
              </a:spcBef>
              <a:spcAft>
                <a:spcPts val="1200"/>
              </a:spcAft>
              <a:buNone/>
            </a:pPr>
            <a:endParaRPr/>
          </a:p>
        </p:txBody>
      </p:sp>
      <p:pic>
        <p:nvPicPr>
          <p:cNvPr id="119" name="Google Shape;119;p18"/>
          <p:cNvPicPr preferRelativeResize="0"/>
          <p:nvPr/>
        </p:nvPicPr>
        <p:blipFill>
          <a:blip r:embed="rId3">
            <a:alphaModFix/>
          </a:blip>
          <a:stretch>
            <a:fillRect/>
          </a:stretch>
        </p:blipFill>
        <p:spPr>
          <a:xfrm>
            <a:off x="3259926" y="3127875"/>
            <a:ext cx="2624151" cy="16307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Determine the relationship between social media and the spread of minority views</a:t>
            </a:r>
            <a:endParaRPr/>
          </a:p>
        </p:txBody>
      </p:sp>
      <p:sp>
        <p:nvSpPr>
          <p:cNvPr id="125" name="Google Shape;125;p19"/>
          <p:cNvSpPr txBox="1">
            <a:spLocks noGrp="1"/>
          </p:cNvSpPr>
          <p:nvPr>
            <p:ph type="body" idx="1"/>
          </p:nvPr>
        </p:nvSpPr>
        <p:spPr>
          <a:xfrm>
            <a:off x="729450" y="2453700"/>
            <a:ext cx="7688700" cy="22611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SzPts val="1500"/>
              <a:buChar char="●"/>
            </a:pPr>
            <a:r>
              <a:rPr lang="en" sz="1500"/>
              <a:t>What  is this relationship?</a:t>
            </a:r>
            <a:endParaRPr sz="1500"/>
          </a:p>
          <a:p>
            <a:pPr marL="457200" lvl="0" indent="-323850" algn="l" rtl="0">
              <a:spcBef>
                <a:spcPts val="0"/>
              </a:spcBef>
              <a:spcAft>
                <a:spcPts val="0"/>
              </a:spcAft>
              <a:buSzPts val="1500"/>
              <a:buChar char="●"/>
            </a:pPr>
            <a:r>
              <a:rPr lang="en" sz="1500"/>
              <a:t>Can we quantitatively represent this relationship?</a:t>
            </a:r>
            <a:endParaRPr sz="1500"/>
          </a:p>
          <a:p>
            <a:pPr marL="914400" lvl="1" indent="-311150" algn="l" rtl="0">
              <a:spcBef>
                <a:spcPts val="0"/>
              </a:spcBef>
              <a:spcAft>
                <a:spcPts val="0"/>
              </a:spcAft>
              <a:buSzPts val="1300"/>
              <a:buChar char="○"/>
            </a:pPr>
            <a:r>
              <a:rPr lang="en" sz="1300"/>
              <a:t>Rate of information spread</a:t>
            </a:r>
            <a:endParaRPr sz="1300"/>
          </a:p>
          <a:p>
            <a:pPr marL="914400" lvl="1" indent="-311150" algn="l" rtl="0">
              <a:spcBef>
                <a:spcPts val="0"/>
              </a:spcBef>
              <a:spcAft>
                <a:spcPts val="0"/>
              </a:spcAft>
              <a:buSzPts val="1300"/>
              <a:buChar char="○"/>
            </a:pPr>
            <a:r>
              <a:rPr lang="en" sz="1300"/>
              <a:t>Potential reach of information within the network</a:t>
            </a:r>
            <a:endParaRPr sz="1300"/>
          </a:p>
          <a:p>
            <a:pPr marL="914400" lvl="1" indent="-311150" algn="l" rtl="0">
              <a:spcBef>
                <a:spcPts val="0"/>
              </a:spcBef>
              <a:spcAft>
                <a:spcPts val="0"/>
              </a:spcAft>
              <a:buSzPts val="1300"/>
              <a:buChar char="○"/>
            </a:pPr>
            <a:r>
              <a:rPr lang="en" sz="1300"/>
              <a:t>How much influence particular users have within the network?</a:t>
            </a:r>
            <a:endParaRPr sz="1300"/>
          </a:p>
        </p:txBody>
      </p:sp>
      <p:pic>
        <p:nvPicPr>
          <p:cNvPr id="126" name="Google Shape;126;p19"/>
          <p:cNvPicPr preferRelativeResize="0"/>
          <p:nvPr/>
        </p:nvPicPr>
        <p:blipFill>
          <a:blip r:embed="rId3">
            <a:alphaModFix/>
          </a:blip>
          <a:stretch>
            <a:fillRect/>
          </a:stretch>
        </p:blipFill>
        <p:spPr>
          <a:xfrm>
            <a:off x="6323950" y="2086275"/>
            <a:ext cx="2500250" cy="2776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Our Experiment:</a:t>
            </a:r>
            <a:endParaRPr/>
          </a:p>
        </p:txBody>
      </p:sp>
      <p:sp>
        <p:nvSpPr>
          <p:cNvPr id="132" name="Google Shape;132;p20"/>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Determine how many people a tweet can reach in a network</a:t>
            </a:r>
            <a:endParaRPr/>
          </a:p>
          <a:p>
            <a:pPr marL="914400" lvl="1" indent="-298450" algn="l" rtl="0">
              <a:spcBef>
                <a:spcPts val="0"/>
              </a:spcBef>
              <a:spcAft>
                <a:spcPts val="0"/>
              </a:spcAft>
              <a:buSzPts val="1100"/>
              <a:buChar char="○"/>
            </a:pPr>
            <a:r>
              <a:rPr lang="en"/>
              <a:t>If this can be determined, can make inferences about how social media influences the spread of minority views</a:t>
            </a:r>
            <a:endParaRPr/>
          </a:p>
        </p:txBody>
      </p:sp>
      <p:pic>
        <p:nvPicPr>
          <p:cNvPr id="133" name="Google Shape;133;p20"/>
          <p:cNvPicPr preferRelativeResize="0"/>
          <p:nvPr/>
        </p:nvPicPr>
        <p:blipFill>
          <a:blip r:embed="rId3">
            <a:alphaModFix/>
          </a:blip>
          <a:stretch>
            <a:fillRect/>
          </a:stretch>
        </p:blipFill>
        <p:spPr>
          <a:xfrm>
            <a:off x="3331713" y="2628775"/>
            <a:ext cx="2484175" cy="25147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Processing</a:t>
            </a:r>
            <a:endParaRPr/>
          </a:p>
        </p:txBody>
      </p:sp>
      <p:sp>
        <p:nvSpPr>
          <p:cNvPr id="139" name="Google Shape;139;p21"/>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Python - Pandas, NumPy, NetworkX , Matplotlib</a:t>
            </a:r>
            <a:endParaRPr/>
          </a:p>
          <a:p>
            <a:pPr marL="457200" lvl="0" indent="-311150" algn="l" rtl="0">
              <a:spcBef>
                <a:spcPts val="0"/>
              </a:spcBef>
              <a:spcAft>
                <a:spcPts val="0"/>
              </a:spcAft>
              <a:buSzPts val="1300"/>
              <a:buChar char="●"/>
            </a:pPr>
            <a:r>
              <a:rPr lang="en"/>
              <a:t>Pandas to parse data originally in a CSV</a:t>
            </a:r>
            <a:endParaRPr/>
          </a:p>
          <a:p>
            <a:pPr marL="457200" lvl="0" indent="-311150" algn="l" rtl="0">
              <a:spcBef>
                <a:spcPts val="0"/>
              </a:spcBef>
              <a:spcAft>
                <a:spcPts val="0"/>
              </a:spcAft>
              <a:buSzPts val="1300"/>
              <a:buChar char="●"/>
            </a:pPr>
            <a:r>
              <a:rPr lang="en"/>
              <a:t>NumPy to manipulate data</a:t>
            </a:r>
            <a:endParaRPr/>
          </a:p>
          <a:p>
            <a:pPr marL="457200" lvl="0" indent="-311150" algn="l" rtl="0">
              <a:spcBef>
                <a:spcPts val="0"/>
              </a:spcBef>
              <a:spcAft>
                <a:spcPts val="0"/>
              </a:spcAft>
              <a:buSzPts val="1300"/>
              <a:buChar char="●"/>
            </a:pPr>
            <a:r>
              <a:rPr lang="en"/>
              <a:t>NetworkX to use network algorithms</a:t>
            </a:r>
            <a:endParaRPr/>
          </a:p>
          <a:p>
            <a:pPr marL="457200" lvl="0" indent="-311150" algn="l" rtl="0">
              <a:spcBef>
                <a:spcPts val="0"/>
              </a:spcBef>
              <a:spcAft>
                <a:spcPts val="0"/>
              </a:spcAft>
              <a:buSzPts val="1300"/>
              <a:buChar char="●"/>
            </a:pPr>
            <a:r>
              <a:rPr lang="en"/>
              <a:t>Matplotlib to produce graphs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Data Collection</a:t>
            </a:r>
            <a:endParaRPr/>
          </a:p>
        </p:txBody>
      </p:sp>
      <p:sp>
        <p:nvSpPr>
          <p:cNvPr id="145" name="Google Shape;145;p22"/>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Retweet Networks from Network Repository </a:t>
            </a:r>
            <a:endParaRPr/>
          </a:p>
          <a:p>
            <a:pPr marL="1371600" lvl="1" indent="-298450" algn="l" rtl="0">
              <a:spcBef>
                <a:spcPts val="0"/>
              </a:spcBef>
              <a:spcAft>
                <a:spcPts val="0"/>
              </a:spcAft>
              <a:buSzPts val="1100"/>
              <a:buChar char="○"/>
            </a:pPr>
            <a:r>
              <a:rPr lang="en"/>
              <a:t>#occupywallstnyc</a:t>
            </a:r>
            <a:endParaRPr/>
          </a:p>
          <a:p>
            <a:pPr marL="1371600" lvl="1" indent="-298450" algn="l" rtl="0">
              <a:spcBef>
                <a:spcPts val="0"/>
              </a:spcBef>
              <a:spcAft>
                <a:spcPts val="0"/>
              </a:spcAft>
              <a:buSzPts val="1100"/>
              <a:buChar char="○"/>
            </a:pPr>
            <a:r>
              <a:rPr lang="en"/>
              <a:t>#damascus</a:t>
            </a:r>
            <a:endParaRPr/>
          </a:p>
          <a:p>
            <a:pPr marL="1371600" lvl="1" indent="-298450" algn="l" rtl="0">
              <a:spcBef>
                <a:spcPts val="0"/>
              </a:spcBef>
              <a:spcAft>
                <a:spcPts val="0"/>
              </a:spcAft>
              <a:buSzPts val="1100"/>
              <a:buChar char="○"/>
            </a:pPr>
            <a:r>
              <a:rPr lang="en"/>
              <a:t>#lebanon</a:t>
            </a:r>
            <a:endParaRPr/>
          </a:p>
          <a:p>
            <a:pPr marL="1371600" lvl="1" indent="-298450" algn="l" rtl="0">
              <a:spcBef>
                <a:spcPts val="0"/>
              </a:spcBef>
              <a:spcAft>
                <a:spcPts val="0"/>
              </a:spcAft>
              <a:buSzPts val="1100"/>
              <a:buChar char="○"/>
            </a:pPr>
            <a:r>
              <a:rPr lang="en"/>
              <a:t>#tlot</a:t>
            </a:r>
            <a:endParaRPr/>
          </a:p>
        </p:txBody>
      </p:sp>
      <p:pic>
        <p:nvPicPr>
          <p:cNvPr id="146" name="Google Shape;146;p22"/>
          <p:cNvPicPr preferRelativeResize="0"/>
          <p:nvPr/>
        </p:nvPicPr>
        <p:blipFill>
          <a:blip r:embed="rId3">
            <a:alphaModFix/>
          </a:blip>
          <a:stretch>
            <a:fillRect/>
          </a:stretch>
        </p:blipFill>
        <p:spPr>
          <a:xfrm>
            <a:off x="5218600" y="1318646"/>
            <a:ext cx="3481224" cy="3474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Twitter Retweet Network Overview</a:t>
            </a:r>
            <a:endParaRPr/>
          </a:p>
        </p:txBody>
      </p:sp>
      <p:sp>
        <p:nvSpPr>
          <p:cNvPr id="152" name="Google Shape;152;p23"/>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Sparse Network</a:t>
            </a:r>
            <a:endParaRPr/>
          </a:p>
          <a:p>
            <a:pPr marL="457200" lvl="0" indent="-311150" algn="l" rtl="0">
              <a:spcBef>
                <a:spcPts val="0"/>
              </a:spcBef>
              <a:spcAft>
                <a:spcPts val="0"/>
              </a:spcAft>
              <a:buSzPts val="1300"/>
              <a:buChar char="●"/>
            </a:pPr>
            <a:r>
              <a:rPr lang="en"/>
              <a:t>Vertex = User</a:t>
            </a:r>
            <a:endParaRPr/>
          </a:p>
          <a:p>
            <a:pPr marL="457200" lvl="0" indent="-311150" algn="l" rtl="0">
              <a:spcBef>
                <a:spcPts val="0"/>
              </a:spcBef>
              <a:spcAft>
                <a:spcPts val="0"/>
              </a:spcAft>
              <a:buSzPts val="1300"/>
              <a:buChar char="●"/>
            </a:pPr>
            <a:r>
              <a:rPr lang="en"/>
              <a:t>Retweets = Unweighted Edges</a:t>
            </a:r>
            <a:endParaRPr/>
          </a:p>
          <a:p>
            <a:pPr marL="457200" lvl="0" indent="-311150" algn="l" rtl="0">
              <a:spcBef>
                <a:spcPts val="0"/>
              </a:spcBef>
              <a:spcAft>
                <a:spcPts val="0"/>
              </a:spcAft>
              <a:buSzPts val="1300"/>
              <a:buChar char="●"/>
            </a:pPr>
            <a:r>
              <a:rPr lang="en"/>
              <a:t>Data collection from social/political hashtags</a:t>
            </a:r>
            <a:endParaRPr/>
          </a:p>
          <a:p>
            <a:pPr marL="457200" lvl="0" indent="-311150" algn="l" rtl="0">
              <a:spcBef>
                <a:spcPts val="0"/>
              </a:spcBef>
              <a:spcAft>
                <a:spcPts val="0"/>
              </a:spcAft>
              <a:buSzPts val="1300"/>
              <a:buChar char="●"/>
            </a:pPr>
            <a:r>
              <a:rPr lang="en"/>
              <a:t>~4K Nodes/Users</a:t>
            </a:r>
            <a:endParaRPr/>
          </a:p>
          <a:p>
            <a:pPr marL="457200" lvl="0" indent="-311150" algn="l" rtl="0">
              <a:spcBef>
                <a:spcPts val="0"/>
              </a:spcBef>
              <a:spcAft>
                <a:spcPts val="0"/>
              </a:spcAft>
              <a:buSzPts val="1300"/>
              <a:buChar char="●"/>
            </a:pPr>
            <a:r>
              <a:rPr lang="en"/>
              <a:t>~4K Edges/Retweets</a:t>
            </a:r>
            <a:endParaRPr/>
          </a:p>
        </p:txBody>
      </p:sp>
      <p:pic>
        <p:nvPicPr>
          <p:cNvPr id="153" name="Google Shape;153;p23"/>
          <p:cNvPicPr preferRelativeResize="0"/>
          <p:nvPr/>
        </p:nvPicPr>
        <p:blipFill>
          <a:blip r:embed="rId3">
            <a:alphaModFix/>
          </a:blip>
          <a:stretch>
            <a:fillRect/>
          </a:stretch>
        </p:blipFill>
        <p:spPr>
          <a:xfrm>
            <a:off x="5017921" y="1790671"/>
            <a:ext cx="3400226" cy="3224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Experiment Metrics</a:t>
            </a:r>
            <a:endParaRPr/>
          </a:p>
        </p:txBody>
      </p:sp>
      <p:sp>
        <p:nvSpPr>
          <p:cNvPr id="159" name="Google Shape;159;p24"/>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Harmonic Centrality</a:t>
            </a:r>
            <a:endParaRPr/>
          </a:p>
          <a:p>
            <a:pPr marL="914400" lvl="1" indent="-298450" algn="l" rtl="0">
              <a:spcBef>
                <a:spcPts val="0"/>
              </a:spcBef>
              <a:spcAft>
                <a:spcPts val="0"/>
              </a:spcAft>
              <a:buSzPts val="1100"/>
              <a:buChar char="○"/>
            </a:pPr>
            <a:r>
              <a:rPr lang="en"/>
              <a:t>Measures how quickly a node is able to influence the network</a:t>
            </a:r>
            <a:endParaRPr/>
          </a:p>
          <a:p>
            <a:pPr marL="457200" lvl="0" indent="-311150" algn="l" rtl="0">
              <a:spcBef>
                <a:spcPts val="0"/>
              </a:spcBef>
              <a:spcAft>
                <a:spcPts val="0"/>
              </a:spcAft>
              <a:buSzPts val="1300"/>
              <a:buChar char="●"/>
            </a:pPr>
            <a:r>
              <a:rPr lang="en"/>
              <a:t>Betweenness Centrality</a:t>
            </a:r>
            <a:endParaRPr/>
          </a:p>
          <a:p>
            <a:pPr marL="914400" lvl="1" indent="-298450" algn="l" rtl="0">
              <a:spcBef>
                <a:spcPts val="0"/>
              </a:spcBef>
              <a:spcAft>
                <a:spcPts val="0"/>
              </a:spcAft>
              <a:buSzPts val="1100"/>
              <a:buChar char="○"/>
            </a:pPr>
            <a:r>
              <a:rPr lang="en"/>
              <a:t>Measures how much a node controls information flow in the network</a:t>
            </a:r>
            <a:endParaRPr/>
          </a:p>
          <a:p>
            <a:pPr marL="457200" lvl="0" indent="-311150" algn="l" rtl="0">
              <a:spcBef>
                <a:spcPts val="0"/>
              </a:spcBef>
              <a:spcAft>
                <a:spcPts val="0"/>
              </a:spcAft>
              <a:buSzPts val="1300"/>
              <a:buChar char="●"/>
            </a:pPr>
            <a:r>
              <a:rPr lang="en"/>
              <a:t>Katz Centrality </a:t>
            </a:r>
            <a:endParaRPr/>
          </a:p>
          <a:p>
            <a:pPr marL="914400" lvl="1" indent="-298450" algn="l" rtl="0">
              <a:spcBef>
                <a:spcPts val="0"/>
              </a:spcBef>
              <a:spcAft>
                <a:spcPts val="0"/>
              </a:spcAft>
              <a:buSzPts val="1100"/>
              <a:buChar char="○"/>
            </a:pPr>
            <a:r>
              <a:rPr lang="en"/>
              <a:t>Measures the local and global influence of a node</a:t>
            </a:r>
            <a:endParaRPr/>
          </a:p>
          <a:p>
            <a:pPr marL="457200" lvl="0" indent="-311150" algn="l" rtl="0">
              <a:spcBef>
                <a:spcPts val="0"/>
              </a:spcBef>
              <a:spcAft>
                <a:spcPts val="0"/>
              </a:spcAft>
              <a:buSzPts val="1300"/>
              <a:buChar char="●"/>
            </a:pPr>
            <a:r>
              <a:rPr lang="en"/>
              <a:t>Note in the following slides centrality values are normalized so that they are in the range [0,100]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5"/>
          <p:cNvSpPr txBox="1"/>
          <p:nvPr/>
        </p:nvSpPr>
        <p:spPr>
          <a:xfrm>
            <a:off x="6128850" y="2240475"/>
            <a:ext cx="1872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15.577 | Variance: 335.366</a:t>
            </a:r>
            <a:endParaRPr sz="900">
              <a:latin typeface="Lato"/>
              <a:ea typeface="Lato"/>
              <a:cs typeface="Lato"/>
              <a:sym typeface="Lato"/>
            </a:endParaRPr>
          </a:p>
        </p:txBody>
      </p:sp>
      <p:sp>
        <p:nvSpPr>
          <p:cNvPr id="165" name="Google Shape;165;p25"/>
          <p:cNvSpPr txBox="1"/>
          <p:nvPr/>
        </p:nvSpPr>
        <p:spPr>
          <a:xfrm>
            <a:off x="1414600" y="4553375"/>
            <a:ext cx="18258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9.804 | Variance: 264.674</a:t>
            </a:r>
            <a:endParaRPr sz="900">
              <a:latin typeface="Lato"/>
              <a:ea typeface="Lato"/>
              <a:cs typeface="Lato"/>
              <a:sym typeface="Lato"/>
            </a:endParaRPr>
          </a:p>
        </p:txBody>
      </p:sp>
      <p:sp>
        <p:nvSpPr>
          <p:cNvPr id="166" name="Google Shape;166;p25"/>
          <p:cNvSpPr txBox="1"/>
          <p:nvPr/>
        </p:nvSpPr>
        <p:spPr>
          <a:xfrm>
            <a:off x="1391350" y="2240475"/>
            <a:ext cx="1872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42.162 | Variance: 365.601</a:t>
            </a:r>
            <a:endParaRPr sz="900">
              <a:latin typeface="Lato"/>
              <a:ea typeface="Lato"/>
              <a:cs typeface="Lato"/>
              <a:sym typeface="Lato"/>
            </a:endParaRPr>
          </a:p>
        </p:txBody>
      </p:sp>
      <p:sp>
        <p:nvSpPr>
          <p:cNvPr id="167" name="Google Shape;167;p25"/>
          <p:cNvSpPr txBox="1"/>
          <p:nvPr/>
        </p:nvSpPr>
        <p:spPr>
          <a:xfrm>
            <a:off x="6220950" y="4528975"/>
            <a:ext cx="16905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2.492 | Variance: 9.046</a:t>
            </a:r>
            <a:endParaRPr sz="900">
              <a:latin typeface="Lato"/>
              <a:ea typeface="Lato"/>
              <a:cs typeface="Lato"/>
              <a:sym typeface="Lato"/>
            </a:endParaRPr>
          </a:p>
        </p:txBody>
      </p:sp>
      <p:pic>
        <p:nvPicPr>
          <p:cNvPr id="168" name="Google Shape;168;p25"/>
          <p:cNvPicPr preferRelativeResize="0"/>
          <p:nvPr/>
        </p:nvPicPr>
        <p:blipFill>
          <a:blip r:embed="rId3">
            <a:alphaModFix/>
          </a:blip>
          <a:stretch>
            <a:fillRect/>
          </a:stretch>
        </p:blipFill>
        <p:spPr>
          <a:xfrm>
            <a:off x="914675" y="216696"/>
            <a:ext cx="2608551" cy="2078604"/>
          </a:xfrm>
          <a:prstGeom prst="rect">
            <a:avLst/>
          </a:prstGeom>
          <a:noFill/>
          <a:ln>
            <a:noFill/>
          </a:ln>
        </p:spPr>
      </p:pic>
      <p:pic>
        <p:nvPicPr>
          <p:cNvPr id="169" name="Google Shape;169;p25"/>
          <p:cNvPicPr preferRelativeResize="0"/>
          <p:nvPr/>
        </p:nvPicPr>
        <p:blipFill>
          <a:blip r:embed="rId4">
            <a:alphaModFix/>
          </a:blip>
          <a:stretch>
            <a:fillRect/>
          </a:stretch>
        </p:blipFill>
        <p:spPr>
          <a:xfrm>
            <a:off x="5626775" y="161857"/>
            <a:ext cx="2608551" cy="2078619"/>
          </a:xfrm>
          <a:prstGeom prst="rect">
            <a:avLst/>
          </a:prstGeom>
          <a:noFill/>
          <a:ln>
            <a:noFill/>
          </a:ln>
        </p:spPr>
      </p:pic>
      <p:pic>
        <p:nvPicPr>
          <p:cNvPr id="170" name="Google Shape;170;p25"/>
          <p:cNvPicPr preferRelativeResize="0"/>
          <p:nvPr/>
        </p:nvPicPr>
        <p:blipFill>
          <a:blip r:embed="rId5">
            <a:alphaModFix/>
          </a:blip>
          <a:stretch>
            <a:fillRect/>
          </a:stretch>
        </p:blipFill>
        <p:spPr>
          <a:xfrm>
            <a:off x="5626775" y="2526571"/>
            <a:ext cx="2608551" cy="2078604"/>
          </a:xfrm>
          <a:prstGeom prst="rect">
            <a:avLst/>
          </a:prstGeom>
          <a:noFill/>
          <a:ln>
            <a:noFill/>
          </a:ln>
        </p:spPr>
      </p:pic>
      <p:pic>
        <p:nvPicPr>
          <p:cNvPr id="171" name="Google Shape;171;p25"/>
          <p:cNvPicPr preferRelativeResize="0"/>
          <p:nvPr/>
        </p:nvPicPr>
        <p:blipFill>
          <a:blip r:embed="rId6">
            <a:alphaModFix/>
          </a:blip>
          <a:stretch>
            <a:fillRect/>
          </a:stretch>
        </p:blipFill>
        <p:spPr>
          <a:xfrm>
            <a:off x="914675" y="2526567"/>
            <a:ext cx="2608551" cy="2078607"/>
          </a:xfrm>
          <a:prstGeom prst="rect">
            <a:avLst/>
          </a:prstGeom>
          <a:noFill/>
          <a:ln>
            <a:noFill/>
          </a:ln>
        </p:spPr>
      </p:pic>
      <p:sp>
        <p:nvSpPr>
          <p:cNvPr id="172" name="Google Shape;172;p25"/>
          <p:cNvSpPr txBox="1">
            <a:spLocks noGrp="1"/>
          </p:cNvSpPr>
          <p:nvPr>
            <p:ph type="body" idx="4294967295"/>
          </p:nvPr>
        </p:nvSpPr>
        <p:spPr>
          <a:xfrm>
            <a:off x="723300" y="4683001"/>
            <a:ext cx="7697400" cy="460500"/>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1200"/>
              </a:spcAft>
              <a:buNone/>
            </a:pPr>
            <a:r>
              <a:rPr lang="en">
                <a:solidFill>
                  <a:schemeClr val="dk2"/>
                </a:solidFill>
              </a:rPr>
              <a:t>Harmonic Centrality Results</a:t>
            </a:r>
            <a:endParaRPr>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6"/>
          <p:cNvSpPr txBox="1"/>
          <p:nvPr/>
        </p:nvSpPr>
        <p:spPr>
          <a:xfrm>
            <a:off x="6128850" y="2240475"/>
            <a:ext cx="1872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0.090 | Variance: 3.908</a:t>
            </a:r>
            <a:endParaRPr sz="900">
              <a:latin typeface="Lato"/>
              <a:ea typeface="Lato"/>
              <a:cs typeface="Lato"/>
              <a:sym typeface="Lato"/>
            </a:endParaRPr>
          </a:p>
        </p:txBody>
      </p:sp>
      <p:sp>
        <p:nvSpPr>
          <p:cNvPr id="178" name="Google Shape;178;p26"/>
          <p:cNvSpPr txBox="1"/>
          <p:nvPr/>
        </p:nvSpPr>
        <p:spPr>
          <a:xfrm>
            <a:off x="1414600" y="4553375"/>
            <a:ext cx="18258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0.234 | Variance: 10.183</a:t>
            </a:r>
            <a:endParaRPr sz="900">
              <a:latin typeface="Lato"/>
              <a:ea typeface="Lato"/>
              <a:cs typeface="Lato"/>
              <a:sym typeface="Lato"/>
            </a:endParaRPr>
          </a:p>
        </p:txBody>
      </p:sp>
      <p:sp>
        <p:nvSpPr>
          <p:cNvPr id="179" name="Google Shape;179;p26"/>
          <p:cNvSpPr txBox="1"/>
          <p:nvPr/>
        </p:nvSpPr>
        <p:spPr>
          <a:xfrm>
            <a:off x="1391350" y="2240475"/>
            <a:ext cx="1872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0.035 | Variance: 2.774</a:t>
            </a:r>
            <a:endParaRPr sz="900">
              <a:latin typeface="Lato"/>
              <a:ea typeface="Lato"/>
              <a:cs typeface="Lato"/>
              <a:sym typeface="Lato"/>
            </a:endParaRPr>
          </a:p>
        </p:txBody>
      </p:sp>
      <p:sp>
        <p:nvSpPr>
          <p:cNvPr id="180" name="Google Shape;180;p26"/>
          <p:cNvSpPr txBox="1"/>
          <p:nvPr/>
        </p:nvSpPr>
        <p:spPr>
          <a:xfrm>
            <a:off x="6220950" y="4528975"/>
            <a:ext cx="16905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0.210 | Variance: 9.175</a:t>
            </a:r>
            <a:endParaRPr sz="900">
              <a:latin typeface="Lato"/>
              <a:ea typeface="Lato"/>
              <a:cs typeface="Lato"/>
              <a:sym typeface="Lato"/>
            </a:endParaRPr>
          </a:p>
        </p:txBody>
      </p:sp>
      <p:pic>
        <p:nvPicPr>
          <p:cNvPr id="181" name="Google Shape;181;p26"/>
          <p:cNvPicPr preferRelativeResize="0"/>
          <p:nvPr/>
        </p:nvPicPr>
        <p:blipFill>
          <a:blip r:embed="rId3">
            <a:alphaModFix/>
          </a:blip>
          <a:stretch>
            <a:fillRect/>
          </a:stretch>
        </p:blipFill>
        <p:spPr>
          <a:xfrm>
            <a:off x="914675" y="161866"/>
            <a:ext cx="2608551" cy="2078609"/>
          </a:xfrm>
          <a:prstGeom prst="rect">
            <a:avLst/>
          </a:prstGeom>
          <a:noFill/>
          <a:ln>
            <a:noFill/>
          </a:ln>
        </p:spPr>
      </p:pic>
      <p:pic>
        <p:nvPicPr>
          <p:cNvPr id="182" name="Google Shape;182;p26"/>
          <p:cNvPicPr preferRelativeResize="0"/>
          <p:nvPr/>
        </p:nvPicPr>
        <p:blipFill>
          <a:blip r:embed="rId4">
            <a:alphaModFix/>
          </a:blip>
          <a:stretch>
            <a:fillRect/>
          </a:stretch>
        </p:blipFill>
        <p:spPr>
          <a:xfrm>
            <a:off x="5626776" y="161866"/>
            <a:ext cx="2608551" cy="2078609"/>
          </a:xfrm>
          <a:prstGeom prst="rect">
            <a:avLst/>
          </a:prstGeom>
          <a:noFill/>
          <a:ln>
            <a:noFill/>
          </a:ln>
        </p:spPr>
      </p:pic>
      <p:pic>
        <p:nvPicPr>
          <p:cNvPr id="183" name="Google Shape;183;p26"/>
          <p:cNvPicPr preferRelativeResize="0"/>
          <p:nvPr/>
        </p:nvPicPr>
        <p:blipFill>
          <a:blip r:embed="rId5">
            <a:alphaModFix/>
          </a:blip>
          <a:stretch>
            <a:fillRect/>
          </a:stretch>
        </p:blipFill>
        <p:spPr>
          <a:xfrm>
            <a:off x="914675" y="2474751"/>
            <a:ext cx="2608551" cy="2078624"/>
          </a:xfrm>
          <a:prstGeom prst="rect">
            <a:avLst/>
          </a:prstGeom>
          <a:noFill/>
          <a:ln>
            <a:noFill/>
          </a:ln>
        </p:spPr>
      </p:pic>
      <p:pic>
        <p:nvPicPr>
          <p:cNvPr id="184" name="Google Shape;184;p26"/>
          <p:cNvPicPr preferRelativeResize="0"/>
          <p:nvPr/>
        </p:nvPicPr>
        <p:blipFill>
          <a:blip r:embed="rId6">
            <a:alphaModFix/>
          </a:blip>
          <a:stretch>
            <a:fillRect/>
          </a:stretch>
        </p:blipFill>
        <p:spPr>
          <a:xfrm>
            <a:off x="5626775" y="2474755"/>
            <a:ext cx="2608551" cy="2078621"/>
          </a:xfrm>
          <a:prstGeom prst="rect">
            <a:avLst/>
          </a:prstGeom>
          <a:noFill/>
          <a:ln>
            <a:noFill/>
          </a:ln>
        </p:spPr>
      </p:pic>
      <p:sp>
        <p:nvSpPr>
          <p:cNvPr id="185" name="Google Shape;185;p26"/>
          <p:cNvSpPr txBox="1">
            <a:spLocks noGrp="1"/>
          </p:cNvSpPr>
          <p:nvPr>
            <p:ph type="body" idx="4294967295"/>
          </p:nvPr>
        </p:nvSpPr>
        <p:spPr>
          <a:xfrm>
            <a:off x="723300" y="4683001"/>
            <a:ext cx="7697400" cy="460500"/>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1200"/>
              </a:spcAft>
              <a:buNone/>
            </a:pPr>
            <a:r>
              <a:rPr lang="en">
                <a:solidFill>
                  <a:schemeClr val="dk2"/>
                </a:solidFill>
              </a:rPr>
              <a:t>Betweenness Centrality Results</a:t>
            </a:r>
            <a:endParaRPr>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7"/>
          <p:cNvSpPr txBox="1"/>
          <p:nvPr/>
        </p:nvSpPr>
        <p:spPr>
          <a:xfrm>
            <a:off x="6128850" y="2240475"/>
            <a:ext cx="1872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7.103 | Variance: 39.380</a:t>
            </a:r>
            <a:endParaRPr sz="900">
              <a:latin typeface="Lato"/>
              <a:ea typeface="Lato"/>
              <a:cs typeface="Lato"/>
              <a:sym typeface="Lato"/>
            </a:endParaRPr>
          </a:p>
        </p:txBody>
      </p:sp>
      <p:sp>
        <p:nvSpPr>
          <p:cNvPr id="191" name="Google Shape;191;p27"/>
          <p:cNvSpPr txBox="1"/>
          <p:nvPr/>
        </p:nvSpPr>
        <p:spPr>
          <a:xfrm>
            <a:off x="1414600" y="4553375"/>
            <a:ext cx="18258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4.361 | Variance: 29.037</a:t>
            </a:r>
            <a:endParaRPr sz="900">
              <a:latin typeface="Lato"/>
              <a:ea typeface="Lato"/>
              <a:cs typeface="Lato"/>
              <a:sym typeface="Lato"/>
            </a:endParaRPr>
          </a:p>
        </p:txBody>
      </p:sp>
      <p:sp>
        <p:nvSpPr>
          <p:cNvPr id="192" name="Google Shape;192;p27"/>
          <p:cNvSpPr txBox="1"/>
          <p:nvPr/>
        </p:nvSpPr>
        <p:spPr>
          <a:xfrm>
            <a:off x="1391350" y="2240475"/>
            <a:ext cx="18723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7.898 | Variance: 19.034</a:t>
            </a:r>
            <a:endParaRPr sz="900">
              <a:latin typeface="Lato"/>
              <a:ea typeface="Lato"/>
              <a:cs typeface="Lato"/>
              <a:sym typeface="Lato"/>
            </a:endParaRPr>
          </a:p>
        </p:txBody>
      </p:sp>
      <p:sp>
        <p:nvSpPr>
          <p:cNvPr id="193" name="Google Shape;193;p27"/>
          <p:cNvSpPr txBox="1"/>
          <p:nvPr/>
        </p:nvSpPr>
        <p:spPr>
          <a:xfrm>
            <a:off x="6220950" y="4528975"/>
            <a:ext cx="16905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latin typeface="Lato"/>
                <a:ea typeface="Lato"/>
                <a:cs typeface="Lato"/>
                <a:sym typeface="Lato"/>
              </a:rPr>
              <a:t>Mean: 1.597 | Variance: 5.927</a:t>
            </a:r>
            <a:endParaRPr sz="900">
              <a:latin typeface="Lato"/>
              <a:ea typeface="Lato"/>
              <a:cs typeface="Lato"/>
              <a:sym typeface="Lato"/>
            </a:endParaRPr>
          </a:p>
        </p:txBody>
      </p:sp>
      <p:pic>
        <p:nvPicPr>
          <p:cNvPr id="194" name="Google Shape;194;p27"/>
          <p:cNvPicPr preferRelativeResize="0"/>
          <p:nvPr/>
        </p:nvPicPr>
        <p:blipFill>
          <a:blip r:embed="rId3">
            <a:alphaModFix/>
          </a:blip>
          <a:stretch>
            <a:fillRect/>
          </a:stretch>
        </p:blipFill>
        <p:spPr>
          <a:xfrm>
            <a:off x="914675" y="161866"/>
            <a:ext cx="2608551" cy="2078609"/>
          </a:xfrm>
          <a:prstGeom prst="rect">
            <a:avLst/>
          </a:prstGeom>
          <a:noFill/>
          <a:ln>
            <a:noFill/>
          </a:ln>
        </p:spPr>
      </p:pic>
      <p:pic>
        <p:nvPicPr>
          <p:cNvPr id="195" name="Google Shape;195;p27"/>
          <p:cNvPicPr preferRelativeResize="0"/>
          <p:nvPr/>
        </p:nvPicPr>
        <p:blipFill>
          <a:blip r:embed="rId4">
            <a:alphaModFix/>
          </a:blip>
          <a:stretch>
            <a:fillRect/>
          </a:stretch>
        </p:blipFill>
        <p:spPr>
          <a:xfrm>
            <a:off x="5626776" y="161866"/>
            <a:ext cx="2608551" cy="2078609"/>
          </a:xfrm>
          <a:prstGeom prst="rect">
            <a:avLst/>
          </a:prstGeom>
          <a:noFill/>
          <a:ln>
            <a:noFill/>
          </a:ln>
        </p:spPr>
      </p:pic>
      <p:pic>
        <p:nvPicPr>
          <p:cNvPr id="196" name="Google Shape;196;p27"/>
          <p:cNvPicPr preferRelativeResize="0"/>
          <p:nvPr/>
        </p:nvPicPr>
        <p:blipFill>
          <a:blip r:embed="rId5">
            <a:alphaModFix/>
          </a:blip>
          <a:stretch>
            <a:fillRect/>
          </a:stretch>
        </p:blipFill>
        <p:spPr>
          <a:xfrm>
            <a:off x="914675" y="2450350"/>
            <a:ext cx="2608551" cy="2078625"/>
          </a:xfrm>
          <a:prstGeom prst="rect">
            <a:avLst/>
          </a:prstGeom>
          <a:noFill/>
          <a:ln>
            <a:noFill/>
          </a:ln>
        </p:spPr>
      </p:pic>
      <p:pic>
        <p:nvPicPr>
          <p:cNvPr id="197" name="Google Shape;197;p27"/>
          <p:cNvPicPr preferRelativeResize="0"/>
          <p:nvPr/>
        </p:nvPicPr>
        <p:blipFill>
          <a:blip r:embed="rId6">
            <a:alphaModFix/>
          </a:blip>
          <a:stretch>
            <a:fillRect/>
          </a:stretch>
        </p:blipFill>
        <p:spPr>
          <a:xfrm>
            <a:off x="5626775" y="2474755"/>
            <a:ext cx="2608551" cy="2078621"/>
          </a:xfrm>
          <a:prstGeom prst="rect">
            <a:avLst/>
          </a:prstGeom>
          <a:noFill/>
          <a:ln>
            <a:noFill/>
          </a:ln>
        </p:spPr>
      </p:pic>
      <p:sp>
        <p:nvSpPr>
          <p:cNvPr id="198" name="Google Shape;198;p27"/>
          <p:cNvSpPr txBox="1">
            <a:spLocks noGrp="1"/>
          </p:cNvSpPr>
          <p:nvPr>
            <p:ph type="body" idx="4294967295"/>
          </p:nvPr>
        </p:nvSpPr>
        <p:spPr>
          <a:xfrm>
            <a:off x="723300" y="4683001"/>
            <a:ext cx="7697400" cy="460500"/>
          </a:xfrm>
          <a:prstGeom prst="rect">
            <a:avLst/>
          </a:prstGeom>
        </p:spPr>
        <p:txBody>
          <a:bodyPr spcFirstLastPara="1" wrap="square" lIns="91425" tIns="91425" rIns="91425" bIns="91425" anchor="t" anchorCtr="0">
            <a:normAutofit fontScale="62500" lnSpcReduction="20000"/>
          </a:bodyPr>
          <a:lstStyle/>
          <a:p>
            <a:pPr marL="0" lvl="0" indent="0" algn="ctr" rtl="0">
              <a:spcBef>
                <a:spcPts val="0"/>
              </a:spcBef>
              <a:spcAft>
                <a:spcPts val="1200"/>
              </a:spcAft>
              <a:buNone/>
            </a:pPr>
            <a:r>
              <a:rPr lang="en">
                <a:solidFill>
                  <a:schemeClr val="dk2"/>
                </a:solidFill>
              </a:rPr>
              <a:t>Katz Centrality Results</a:t>
            </a:r>
            <a:endParaRPr>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Most Influential Node (calculated using VoteRank)</a:t>
            </a:r>
            <a:endParaRPr/>
          </a:p>
        </p:txBody>
      </p:sp>
      <p:sp>
        <p:nvSpPr>
          <p:cNvPr id="204" name="Google Shape;204;p28"/>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292100" algn="l" rtl="0">
              <a:spcBef>
                <a:spcPts val="0"/>
              </a:spcBef>
              <a:spcAft>
                <a:spcPts val="0"/>
              </a:spcAft>
              <a:buSzPts val="1000"/>
              <a:buChar char="●"/>
            </a:pPr>
            <a:r>
              <a:rPr lang="en" sz="1000"/>
              <a:t>#occupywallstnyc</a:t>
            </a:r>
            <a:endParaRPr sz="1000"/>
          </a:p>
          <a:p>
            <a:pPr marL="914400" lvl="1" indent="-292100" algn="l" rtl="0">
              <a:spcBef>
                <a:spcPts val="0"/>
              </a:spcBef>
              <a:spcAft>
                <a:spcPts val="0"/>
              </a:spcAft>
              <a:buSzPts val="1000"/>
              <a:buChar char="○"/>
            </a:pPr>
            <a:r>
              <a:rPr lang="en" sz="1000"/>
              <a:t>Node: 1783 | Degree: 3212 | Harmonic Centrality: 100 | Betweenness Centrality: 100 | Katz Centrality: 100</a:t>
            </a:r>
            <a:endParaRPr sz="1000"/>
          </a:p>
          <a:p>
            <a:pPr marL="457200" lvl="0" indent="-292100" algn="l" rtl="0">
              <a:spcBef>
                <a:spcPts val="0"/>
              </a:spcBef>
              <a:spcAft>
                <a:spcPts val="0"/>
              </a:spcAft>
              <a:buSzPts val="1000"/>
              <a:buChar char="●"/>
            </a:pPr>
            <a:r>
              <a:rPr lang="en" sz="1000"/>
              <a:t>#damascus</a:t>
            </a:r>
            <a:endParaRPr sz="1000"/>
          </a:p>
          <a:p>
            <a:pPr marL="914400" lvl="1" indent="-292100" algn="l" rtl="0">
              <a:spcBef>
                <a:spcPts val="0"/>
              </a:spcBef>
              <a:spcAft>
                <a:spcPts val="0"/>
              </a:spcAft>
              <a:buSzPts val="1000"/>
              <a:buChar char="○"/>
            </a:pPr>
            <a:r>
              <a:rPr lang="en" sz="1000"/>
              <a:t>Node: 2816 | Degree: 648 | Harmonic Centrality: 8.981 | Betweenness Centrality: 7.753 | Katz Centrality: 16.621</a:t>
            </a:r>
            <a:endParaRPr sz="1000"/>
          </a:p>
          <a:p>
            <a:pPr marL="457200" lvl="0" indent="-292100" algn="l" rtl="0">
              <a:spcBef>
                <a:spcPts val="0"/>
              </a:spcBef>
              <a:spcAft>
                <a:spcPts val="0"/>
              </a:spcAft>
              <a:buSzPts val="1000"/>
              <a:buChar char="●"/>
            </a:pPr>
            <a:r>
              <a:rPr lang="en" sz="1000"/>
              <a:t>#lebanon</a:t>
            </a:r>
            <a:endParaRPr sz="1000"/>
          </a:p>
          <a:p>
            <a:pPr marL="914400" lvl="1" indent="-292100" algn="l" rtl="0">
              <a:spcBef>
                <a:spcPts val="0"/>
              </a:spcBef>
              <a:spcAft>
                <a:spcPts val="0"/>
              </a:spcAft>
              <a:buSzPts val="1000"/>
              <a:buChar char="○"/>
            </a:pPr>
            <a:r>
              <a:rPr lang="en" sz="1000"/>
              <a:t>Node: 2396 | Degree: 366 | Harmonic Centrality: 3.949 | Betweenness Centrality: 100 | Katz Centrality: 3.863</a:t>
            </a:r>
            <a:endParaRPr sz="1000"/>
          </a:p>
          <a:p>
            <a:pPr marL="457200" lvl="0" indent="-292100" algn="l" rtl="0">
              <a:spcBef>
                <a:spcPts val="0"/>
              </a:spcBef>
              <a:spcAft>
                <a:spcPts val="0"/>
              </a:spcAft>
              <a:buSzPts val="1000"/>
              <a:buChar char="●"/>
            </a:pPr>
            <a:r>
              <a:rPr lang="en" sz="1000"/>
              <a:t>#tlot</a:t>
            </a:r>
            <a:endParaRPr sz="1000"/>
          </a:p>
          <a:p>
            <a:pPr marL="914400" lvl="1" indent="-292100" algn="l" rtl="0">
              <a:spcBef>
                <a:spcPts val="0"/>
              </a:spcBef>
              <a:spcAft>
                <a:spcPts val="0"/>
              </a:spcAft>
              <a:buSzPts val="1000"/>
              <a:buChar char="○"/>
            </a:pPr>
            <a:r>
              <a:rPr lang="en" sz="1000"/>
              <a:t>Node: 3082 | Degree: 594 | Harmonic Centrality: 82.409 | Betweenness Centrality: 100 | Katz Centrality: 100</a:t>
            </a:r>
            <a:endParaRPr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Experiment Conclusion</a:t>
            </a:r>
            <a:endParaRPr/>
          </a:p>
        </p:txBody>
      </p:sp>
      <p:sp>
        <p:nvSpPr>
          <p:cNvPr id="210" name="Google Shape;210;p29"/>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a:t>Networks with Harmonic Centrality outliers that have high variance indicate that certain users may be the primary/initial source for information</a:t>
            </a:r>
            <a:endParaRPr/>
          </a:p>
          <a:p>
            <a:pPr marL="1371600" lvl="1" indent="-298450" algn="l" rtl="0">
              <a:spcBef>
                <a:spcPts val="0"/>
              </a:spcBef>
              <a:spcAft>
                <a:spcPts val="0"/>
              </a:spcAft>
              <a:buSzPts val="1100"/>
              <a:buChar char="○"/>
            </a:pPr>
            <a:r>
              <a:rPr lang="en"/>
              <a:t>Since they spread information the fastest, they have the potential to spread information rapidly</a:t>
            </a:r>
            <a:endParaRPr/>
          </a:p>
          <a:p>
            <a:pPr marL="457200" lvl="0" indent="-311150" algn="l" rtl="0">
              <a:spcBef>
                <a:spcPts val="0"/>
              </a:spcBef>
              <a:spcAft>
                <a:spcPts val="0"/>
              </a:spcAft>
              <a:buSzPts val="1300"/>
              <a:buChar char="●"/>
            </a:pPr>
            <a:r>
              <a:rPr lang="en"/>
              <a:t>All networks have few Between Centrality outliers and have high variance, which indicates that very few users control the flow of information	</a:t>
            </a:r>
            <a:endParaRPr/>
          </a:p>
          <a:p>
            <a:pPr marL="1371600" lvl="1" indent="-298450" algn="l" rtl="0">
              <a:spcBef>
                <a:spcPts val="0"/>
              </a:spcBef>
              <a:spcAft>
                <a:spcPts val="0"/>
              </a:spcAft>
              <a:buSzPts val="1100"/>
              <a:buChar char="○"/>
            </a:pPr>
            <a:r>
              <a:rPr lang="en"/>
              <a:t>Important because those users have the ability to restrict or allow the users to see certain content</a:t>
            </a:r>
            <a:endParaRPr/>
          </a:p>
          <a:p>
            <a:pPr marL="457200" lvl="0" indent="-311150" algn="l" rtl="0">
              <a:spcBef>
                <a:spcPts val="0"/>
              </a:spcBef>
              <a:spcAft>
                <a:spcPts val="0"/>
              </a:spcAft>
              <a:buSzPts val="1300"/>
              <a:buChar char="●"/>
            </a:pPr>
            <a:r>
              <a:rPr lang="en"/>
              <a:t> Varying Katz Centrality results, but in general certain nodes do have significantly higher influence</a:t>
            </a:r>
            <a:endParaRPr/>
          </a:p>
          <a:p>
            <a:pPr marL="457200" lvl="0" indent="-311150" algn="l" rtl="0">
              <a:spcBef>
                <a:spcPts val="0"/>
              </a:spcBef>
              <a:spcAft>
                <a:spcPts val="0"/>
              </a:spcAft>
              <a:buSzPts val="1300"/>
              <a:buChar char="●"/>
            </a:pPr>
            <a:r>
              <a:rPr lang="en"/>
              <a:t>High degree typically corresponds with high influentialness (according to VoteRank algorithm)</a:t>
            </a:r>
            <a:endParaRPr/>
          </a:p>
          <a:p>
            <a:pPr marL="1371600" lvl="1" indent="-298450" algn="l" rtl="0">
              <a:spcBef>
                <a:spcPts val="0"/>
              </a:spcBef>
              <a:spcAft>
                <a:spcPts val="0"/>
              </a:spcAft>
              <a:buSzPts val="1100"/>
              <a:buChar char="○"/>
            </a:pPr>
            <a:r>
              <a:rPr lang="en"/>
              <a:t>Direct connections are important!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0"/>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Source Code</a:t>
            </a:r>
            <a:endParaRPr/>
          </a:p>
        </p:txBody>
      </p:sp>
      <p:sp>
        <p:nvSpPr>
          <p:cNvPr id="216" name="Google Shape;216;p30"/>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u="sng">
                <a:solidFill>
                  <a:schemeClr val="hlink"/>
                </a:solidFill>
                <a:hlinkClick r:id="rId3"/>
              </a:rPr>
              <a:t>https://github.com/sen-francis/twitter-influence-analysis</a:t>
            </a:r>
            <a:endParaRPr/>
          </a:p>
          <a:p>
            <a:pPr marL="0" lvl="0" indent="0" algn="l" rtl="0">
              <a:spcBef>
                <a:spcPts val="1200"/>
              </a:spcBef>
              <a:spcAft>
                <a:spcPts val="120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Works Cited</a:t>
            </a:r>
            <a:endParaRPr/>
          </a:p>
        </p:txBody>
      </p:sp>
      <p:sp>
        <p:nvSpPr>
          <p:cNvPr id="222" name="Google Shape;222;p31"/>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normAutofit/>
          </a:bodyPr>
          <a:lstStyle/>
          <a:p>
            <a:pPr marL="457200" lvl="0" indent="-457200" algn="l" rtl="0">
              <a:spcBef>
                <a:spcPts val="1200"/>
              </a:spcBef>
              <a:spcAft>
                <a:spcPts val="0"/>
              </a:spcAft>
              <a:buNone/>
            </a:pPr>
            <a:r>
              <a:rPr lang="en">
                <a:solidFill>
                  <a:srgbClr val="616161"/>
                </a:solidFill>
              </a:rPr>
              <a:t>Rossi, R. A., &amp; Ahmed, N. K. (2015). </a:t>
            </a:r>
            <a:r>
              <a:rPr lang="en" i="1">
                <a:solidFill>
                  <a:srgbClr val="616161"/>
                </a:solidFill>
              </a:rPr>
              <a:t>The Network Data Repository with Interactive Graph Analytics and Visualization</a:t>
            </a:r>
            <a:r>
              <a:rPr lang="en">
                <a:solidFill>
                  <a:srgbClr val="616161"/>
                </a:solidFill>
              </a:rPr>
              <a:t>. Network Repository. Retrieved from https://networkrepository.com. </a:t>
            </a:r>
            <a:endParaRPr>
              <a:solidFill>
                <a:srgbClr val="616161"/>
              </a:solidFill>
            </a:endParaRPr>
          </a:p>
          <a:p>
            <a:pPr marL="457200" lvl="0" indent="-457200" algn="l" rtl="0">
              <a:spcBef>
                <a:spcPts val="1200"/>
              </a:spcBef>
              <a:spcAft>
                <a:spcPts val="0"/>
              </a:spcAft>
              <a:buNone/>
            </a:pPr>
            <a:r>
              <a:rPr lang="en">
                <a:solidFill>
                  <a:srgbClr val="616161"/>
                </a:solidFill>
              </a:rPr>
              <a:t>Centola, Damon, et al. "Experimental evidence for tipping points in social convention." Science 360.6393 (2018): 1116-1119.</a:t>
            </a:r>
            <a:endParaRPr>
              <a:solidFill>
                <a:srgbClr val="616161"/>
              </a:solidFill>
            </a:endParaRPr>
          </a:p>
          <a:p>
            <a:pPr marL="0" lvl="0" indent="0" algn="l" rtl="0">
              <a:spcBef>
                <a:spcPts val="1200"/>
              </a:spcBef>
              <a:spcAft>
                <a:spcPts val="1200"/>
              </a:spcAft>
              <a:buNone/>
            </a:pPr>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675</Words>
  <Application>Microsoft Office PowerPoint</Application>
  <PresentationFormat>On-screen Show (16:9)</PresentationFormat>
  <Paragraphs>85</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Lato</vt:lpstr>
      <vt:lpstr>Raleway</vt:lpstr>
      <vt:lpstr>Streamline</vt:lpstr>
      <vt:lpstr>The Effect of Social Media on Minority Viewpoints </vt:lpstr>
      <vt:lpstr>How can a group with a minority viewpoint overturn a majority converged idea?</vt:lpstr>
      <vt:lpstr>Critical Mass Theory</vt:lpstr>
      <vt:lpstr>PowerPoint Presentation</vt:lpstr>
      <vt:lpstr>Study Conclusion</vt:lpstr>
      <vt:lpstr>Evaluation of Study</vt:lpstr>
      <vt:lpstr>Determine the relationship between social media and the spread of minority views</vt:lpstr>
      <vt:lpstr>Our Experiment:</vt:lpstr>
      <vt:lpstr>Data Processing</vt:lpstr>
      <vt:lpstr>Data Collection</vt:lpstr>
      <vt:lpstr>Twitter Retweet Network Overview</vt:lpstr>
      <vt:lpstr>Experiment Metrics</vt:lpstr>
      <vt:lpstr>PowerPoint Presentation</vt:lpstr>
      <vt:lpstr>PowerPoint Presentation</vt:lpstr>
      <vt:lpstr>PowerPoint Presentation</vt:lpstr>
      <vt:lpstr>Most Influential Node (calculated using VoteRank)</vt:lpstr>
      <vt:lpstr>Experiment Conclusion</vt:lpstr>
      <vt:lpstr>Source Code</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Effect of Social Media on Minority Viewpoints</dc:title>
  <dc:creator>Bolek  Szymanski</dc:creator>
  <cp:lastModifiedBy>Windows User</cp:lastModifiedBy>
  <cp:revision>3</cp:revision>
  <dcterms:modified xsi:type="dcterms:W3CDTF">2021-12-02T15:51:55Z</dcterms:modified>
</cp:coreProperties>
</file>